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78" r:id="rId3"/>
    <p:sldId id="287" r:id="rId4"/>
    <p:sldId id="280" r:id="rId5"/>
    <p:sldId id="288" r:id="rId6"/>
    <p:sldId id="282" r:id="rId7"/>
    <p:sldId id="283" r:id="rId8"/>
    <p:sldId id="290" r:id="rId9"/>
    <p:sldId id="285" r:id="rId10"/>
    <p:sldId id="28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F64"/>
    <a:srgbClr val="000099"/>
    <a:srgbClr val="150860"/>
    <a:srgbClr val="1C1573"/>
    <a:srgbClr val="283E84"/>
    <a:srgbClr val="211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Working with </a:t>
            </a:r>
            <a:r>
              <a:rPr lang="en-US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Git</a:t>
            </a:r>
            <a: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Unique Characteristics of Git</a:t>
            </a:r>
            <a:endParaRPr lang="en-IN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Basic Git Workflow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27314" y="1219200"/>
            <a:ext cx="10160000" cy="44957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 smtClean="0"/>
              <a:t>The </a:t>
            </a:r>
            <a:r>
              <a:rPr lang="en-IN" dirty="0"/>
              <a:t>basic Git workflow goes </a:t>
            </a:r>
            <a:r>
              <a:rPr lang="en-IN" dirty="0" smtClean="0"/>
              <a:t>like </a:t>
            </a:r>
            <a:r>
              <a:rPr lang="en-IN" dirty="0"/>
              <a:t>this: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The files are modified in the working directory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The files are selectively staged and only </a:t>
            </a:r>
            <a:r>
              <a:rPr lang="en-IN" dirty="0"/>
              <a:t>those changes </a:t>
            </a:r>
            <a:r>
              <a:rPr lang="en-IN" dirty="0" smtClean="0"/>
              <a:t>that are required to </a:t>
            </a:r>
            <a:r>
              <a:rPr lang="en-IN" dirty="0"/>
              <a:t>be part of </a:t>
            </a:r>
            <a:r>
              <a:rPr lang="en-IN" dirty="0" smtClean="0"/>
              <a:t>the </a:t>
            </a:r>
            <a:r>
              <a:rPr lang="en-IN" dirty="0"/>
              <a:t>next </a:t>
            </a:r>
            <a:r>
              <a:rPr lang="en-IN" dirty="0" smtClean="0"/>
              <a:t>commit are moved to the staging area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Commit is executed, which </a:t>
            </a:r>
            <a:r>
              <a:rPr lang="en-IN" dirty="0"/>
              <a:t>takes the files as they are in the staging area and stores that snapshot permanently to </a:t>
            </a:r>
            <a:r>
              <a:rPr lang="en-IN" dirty="0" smtClean="0"/>
              <a:t>the </a:t>
            </a:r>
            <a:r>
              <a:rPr lang="en-IN" dirty="0"/>
              <a:t>Git directory.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614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029200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Working with Git &amp; GitHub </a:t>
            </a:r>
            <a:r>
              <a:rPr lang="en-IN" dirty="0" smtClean="0"/>
              <a:t>– </a:t>
            </a:r>
          </a:p>
          <a:p>
            <a:pPr lvl="0"/>
            <a:r>
              <a:rPr lang="en-IN" dirty="0" smtClean="0"/>
              <a:t>Working with Git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Development goals of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371600"/>
            <a:ext cx="10160000" cy="48005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Speed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Simplified </a:t>
            </a:r>
            <a:r>
              <a:rPr lang="en-IN" dirty="0" smtClean="0"/>
              <a:t>design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Completely </a:t>
            </a:r>
            <a:r>
              <a:rPr lang="en-IN" dirty="0"/>
              <a:t>distributed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Strong </a:t>
            </a:r>
            <a:r>
              <a:rPr lang="en-IN" dirty="0"/>
              <a:t>support for </a:t>
            </a:r>
            <a:r>
              <a:rPr lang="en-IN" dirty="0" smtClean="0"/>
              <a:t>branching (non-linear development), involving thousands </a:t>
            </a:r>
            <a:r>
              <a:rPr lang="en-IN" dirty="0"/>
              <a:t>of parallel </a:t>
            </a:r>
            <a:r>
              <a:rPr lang="en-IN" dirty="0" smtClean="0"/>
              <a:t>branches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Able </a:t>
            </a:r>
            <a:r>
              <a:rPr lang="en-IN" dirty="0"/>
              <a:t>to handle large projects like the Linux kernel </a:t>
            </a:r>
            <a:r>
              <a:rPr lang="en-IN" dirty="0" smtClean="0"/>
              <a:t>efficiently; in terms of speed </a:t>
            </a:r>
            <a:r>
              <a:rPr lang="en-IN" dirty="0"/>
              <a:t>and data </a:t>
            </a:r>
            <a:r>
              <a:rPr lang="en-IN" dirty="0" smtClean="0"/>
              <a:t>size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714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Unique characteristics of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176766"/>
            <a:ext cx="10160000" cy="4724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Stores Snapshots, Not differences</a:t>
            </a:r>
          </a:p>
          <a:p>
            <a:r>
              <a:rPr lang="en-IN" dirty="0"/>
              <a:t>Older VCS like Subversion, Perforce, etc. store information as a list of file-based changes </a:t>
            </a:r>
            <a:r>
              <a:rPr lang="en-IN" dirty="0" smtClean="0"/>
              <a:t>–known </a:t>
            </a:r>
            <a:r>
              <a:rPr lang="en-IN" dirty="0"/>
              <a:t>as </a:t>
            </a:r>
            <a:r>
              <a:rPr lang="en-IN" i="1" dirty="0">
                <a:solidFill>
                  <a:srgbClr val="C00000"/>
                </a:solidFill>
              </a:rPr>
              <a:t>delta-based </a:t>
            </a:r>
            <a:r>
              <a:rPr lang="en-IN" dirty="0"/>
              <a:t>version </a:t>
            </a:r>
            <a:r>
              <a:rPr lang="en-IN" dirty="0" smtClean="0"/>
              <a:t>control - store </a:t>
            </a:r>
            <a:r>
              <a:rPr lang="en-IN" dirty="0"/>
              <a:t>only the changes made to each file over </a:t>
            </a:r>
            <a:r>
              <a:rPr lang="en-IN" dirty="0" smtClean="0"/>
              <a:t>time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2959600" y="5897159"/>
            <a:ext cx="59171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/>
              <a:t>Figure depicting storing data as changes to a base version of each file</a:t>
            </a:r>
            <a:endParaRPr lang="en-IN" sz="16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143000" y="2564618"/>
            <a:ext cx="9017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191000" y="2209800"/>
            <a:ext cx="2622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Project versions over time</a:t>
            </a:r>
            <a:endParaRPr lang="en-IN" dirty="0"/>
          </a:p>
        </p:txBody>
      </p:sp>
      <p:sp>
        <p:nvSpPr>
          <p:cNvPr id="9" name="Rounded Rectangle 8"/>
          <p:cNvSpPr/>
          <p:nvPr/>
        </p:nvSpPr>
        <p:spPr>
          <a:xfrm>
            <a:off x="1143000" y="27432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1</a:t>
            </a:r>
            <a:endParaRPr lang="en-IN" dirty="0"/>
          </a:p>
        </p:txBody>
      </p:sp>
      <p:sp>
        <p:nvSpPr>
          <p:cNvPr id="10" name="Rounded Rectangle 9"/>
          <p:cNvSpPr/>
          <p:nvPr/>
        </p:nvSpPr>
        <p:spPr>
          <a:xfrm>
            <a:off x="3573569" y="27432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2</a:t>
            </a:r>
            <a:endParaRPr lang="en-IN" dirty="0"/>
          </a:p>
        </p:txBody>
      </p:sp>
      <p:sp>
        <p:nvSpPr>
          <p:cNvPr id="11" name="Rounded Rectangle 10"/>
          <p:cNvSpPr/>
          <p:nvPr/>
        </p:nvSpPr>
        <p:spPr>
          <a:xfrm>
            <a:off x="5918199" y="27432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3</a:t>
            </a:r>
            <a:endParaRPr lang="en-IN" dirty="0"/>
          </a:p>
        </p:txBody>
      </p:sp>
      <p:sp>
        <p:nvSpPr>
          <p:cNvPr id="12" name="Rounded Rectangle 11"/>
          <p:cNvSpPr/>
          <p:nvPr/>
        </p:nvSpPr>
        <p:spPr>
          <a:xfrm>
            <a:off x="8237429" y="27432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4</a:t>
            </a:r>
            <a:endParaRPr lang="en-IN" dirty="0"/>
          </a:p>
        </p:txBody>
      </p:sp>
      <p:sp>
        <p:nvSpPr>
          <p:cNvPr id="13" name="Snip Single Corner Rectangle 12"/>
          <p:cNvSpPr/>
          <p:nvPr/>
        </p:nvSpPr>
        <p:spPr>
          <a:xfrm>
            <a:off x="1409700" y="3462537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4" name="Snip Single Corner Rectangle 13"/>
          <p:cNvSpPr/>
          <p:nvPr/>
        </p:nvSpPr>
        <p:spPr>
          <a:xfrm>
            <a:off x="1409700" y="4251287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2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5" name="Snip Single Corner Rectangle 14"/>
          <p:cNvSpPr/>
          <p:nvPr/>
        </p:nvSpPr>
        <p:spPr>
          <a:xfrm>
            <a:off x="1409700" y="5063845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3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6" name="Snip Single Corner Rectangle 15"/>
          <p:cNvSpPr/>
          <p:nvPr/>
        </p:nvSpPr>
        <p:spPr>
          <a:xfrm>
            <a:off x="3840269" y="3528433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7" name="Snip Single Corner Rectangle 16"/>
          <p:cNvSpPr/>
          <p:nvPr/>
        </p:nvSpPr>
        <p:spPr>
          <a:xfrm>
            <a:off x="6156538" y="4248429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8" name="Snip Single Corner Rectangle 17"/>
          <p:cNvSpPr/>
          <p:nvPr/>
        </p:nvSpPr>
        <p:spPr>
          <a:xfrm>
            <a:off x="3840269" y="5056191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9" name="Snip Single Corner Rectangle 18"/>
          <p:cNvSpPr/>
          <p:nvPr/>
        </p:nvSpPr>
        <p:spPr>
          <a:xfrm>
            <a:off x="6156538" y="5041678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2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0" name="Isosceles Triangle 19"/>
          <p:cNvSpPr/>
          <p:nvPr/>
        </p:nvSpPr>
        <p:spPr>
          <a:xfrm>
            <a:off x="4038600" y="3733800"/>
            <a:ext cx="180000" cy="180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Isosceles Triangle 20"/>
          <p:cNvSpPr/>
          <p:nvPr/>
        </p:nvSpPr>
        <p:spPr>
          <a:xfrm>
            <a:off x="4032057" y="5232891"/>
            <a:ext cx="180000" cy="180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Snip Single Corner Rectangle 21"/>
          <p:cNvSpPr/>
          <p:nvPr/>
        </p:nvSpPr>
        <p:spPr>
          <a:xfrm>
            <a:off x="8504129" y="5034912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3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3" name="Isosceles Triangle 22"/>
          <p:cNvSpPr/>
          <p:nvPr/>
        </p:nvSpPr>
        <p:spPr>
          <a:xfrm>
            <a:off x="6324600" y="4444184"/>
            <a:ext cx="180000" cy="180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Isosceles Triangle 23"/>
          <p:cNvSpPr/>
          <p:nvPr/>
        </p:nvSpPr>
        <p:spPr>
          <a:xfrm>
            <a:off x="6348278" y="5211612"/>
            <a:ext cx="180000" cy="180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Isosceles Triangle 24"/>
          <p:cNvSpPr/>
          <p:nvPr/>
        </p:nvSpPr>
        <p:spPr>
          <a:xfrm>
            <a:off x="8696797" y="5232891"/>
            <a:ext cx="180000" cy="180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" name="Straight Arrow Connector 26"/>
          <p:cNvCxnSpPr>
            <a:stCxn id="13" idx="0"/>
          </p:cNvCxnSpPr>
          <p:nvPr/>
        </p:nvCxnSpPr>
        <p:spPr>
          <a:xfrm>
            <a:off x="2476500" y="3729237"/>
            <a:ext cx="1363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4" idx="0"/>
            <a:endCxn id="17" idx="2"/>
          </p:cNvCxnSpPr>
          <p:nvPr/>
        </p:nvCxnSpPr>
        <p:spPr>
          <a:xfrm flipV="1">
            <a:off x="2476500" y="4515129"/>
            <a:ext cx="36800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5" idx="0"/>
            <a:endCxn id="18" idx="2"/>
          </p:cNvCxnSpPr>
          <p:nvPr/>
        </p:nvCxnSpPr>
        <p:spPr>
          <a:xfrm flipV="1">
            <a:off x="2476500" y="5322891"/>
            <a:ext cx="1363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8" idx="0"/>
            <a:endCxn id="19" idx="2"/>
          </p:cNvCxnSpPr>
          <p:nvPr/>
        </p:nvCxnSpPr>
        <p:spPr>
          <a:xfrm flipV="1">
            <a:off x="4907069" y="5308378"/>
            <a:ext cx="1249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9" idx="0"/>
            <a:endCxn id="22" idx="2"/>
          </p:cNvCxnSpPr>
          <p:nvPr/>
        </p:nvCxnSpPr>
        <p:spPr>
          <a:xfrm flipV="1">
            <a:off x="7223338" y="5301612"/>
            <a:ext cx="1280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04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Unique characteristics of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63600" y="939447"/>
            <a:ext cx="10160000" cy="4876800"/>
          </a:xfrm>
        </p:spPr>
        <p:txBody>
          <a:bodyPr>
            <a:no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IN" dirty="0" smtClean="0">
                <a:solidFill>
                  <a:srgbClr val="C00000"/>
                </a:solidFill>
              </a:rPr>
              <a:t>Stores </a:t>
            </a:r>
            <a:r>
              <a:rPr lang="en-IN" dirty="0">
                <a:solidFill>
                  <a:srgbClr val="C00000"/>
                </a:solidFill>
              </a:rPr>
              <a:t>Snapshots, Not differences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Git does not uses the delta-based approach; rather </a:t>
            </a:r>
            <a:r>
              <a:rPr lang="en-IN" dirty="0" smtClean="0"/>
              <a:t>it uses an approach in which it </a:t>
            </a:r>
            <a:r>
              <a:rPr lang="en-IN" dirty="0"/>
              <a:t>stores data like a series of snapshots of a miniature file system – </a:t>
            </a:r>
            <a:r>
              <a:rPr lang="en-IN" b="1" i="1" dirty="0">
                <a:solidFill>
                  <a:srgbClr val="C00000"/>
                </a:solidFill>
              </a:rPr>
              <a:t>stream of snapshots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800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With every commit, Git takes a snapshot of all the files at that moment and stores a reference to </a:t>
            </a:r>
            <a:r>
              <a:rPr lang="en-IN" dirty="0" smtClean="0"/>
              <a:t>that snapshot.</a:t>
            </a:r>
            <a:endParaRPr lang="en-IN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800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If some files have not changed, Git does not store the file again, but only a link to the previous </a:t>
            </a:r>
            <a:r>
              <a:rPr lang="en-IN" dirty="0" smtClean="0"/>
              <a:t>version of the same file, which is already stored with it. </a:t>
            </a:r>
            <a:endParaRPr lang="en-IN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800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 smtClean="0"/>
              <a:t>This </a:t>
            </a:r>
            <a:r>
              <a:rPr lang="en-IN" dirty="0"/>
              <a:t>makes Git more powerful, efficient and fast as compared to its counter-parts.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800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Also, helps in implementing branching efficiently.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12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/>
          <p:cNvCxnSpPr/>
          <p:nvPr/>
        </p:nvCxnSpPr>
        <p:spPr>
          <a:xfrm flipH="1">
            <a:off x="8991600" y="2286000"/>
            <a:ext cx="0" cy="1980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6629400" y="2286000"/>
            <a:ext cx="0" cy="1980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4343400" y="2286000"/>
            <a:ext cx="0" cy="1980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Unique characteristics of Git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95600" y="5562600"/>
            <a:ext cx="56931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/>
              <a:t>Figure depicting storing data as snapshots of the project over time</a:t>
            </a:r>
            <a:endParaRPr lang="en-IN" sz="16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3000" y="1574018"/>
            <a:ext cx="9017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191000" y="1219200"/>
            <a:ext cx="2622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Project versions over time</a:t>
            </a:r>
            <a:endParaRPr lang="en-IN" dirty="0"/>
          </a:p>
        </p:txBody>
      </p:sp>
      <p:sp>
        <p:nvSpPr>
          <p:cNvPr id="11" name="Rounded Rectangle 10"/>
          <p:cNvSpPr/>
          <p:nvPr/>
        </p:nvSpPr>
        <p:spPr>
          <a:xfrm>
            <a:off x="1143000" y="17526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1</a:t>
            </a:r>
            <a:endParaRPr lang="en-IN" dirty="0"/>
          </a:p>
        </p:txBody>
      </p:sp>
      <p:sp>
        <p:nvSpPr>
          <p:cNvPr id="12" name="Rounded Rectangle 11"/>
          <p:cNvSpPr/>
          <p:nvPr/>
        </p:nvSpPr>
        <p:spPr>
          <a:xfrm>
            <a:off x="3573569" y="17526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2</a:t>
            </a:r>
            <a:endParaRPr lang="en-IN" dirty="0"/>
          </a:p>
        </p:txBody>
      </p:sp>
      <p:sp>
        <p:nvSpPr>
          <p:cNvPr id="13" name="Rounded Rectangle 12"/>
          <p:cNvSpPr/>
          <p:nvPr/>
        </p:nvSpPr>
        <p:spPr>
          <a:xfrm>
            <a:off x="5918199" y="17526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3</a:t>
            </a:r>
            <a:endParaRPr lang="en-IN" dirty="0"/>
          </a:p>
        </p:txBody>
      </p:sp>
      <p:sp>
        <p:nvSpPr>
          <p:cNvPr id="14" name="Rounded Rectangle 13"/>
          <p:cNvSpPr/>
          <p:nvPr/>
        </p:nvSpPr>
        <p:spPr>
          <a:xfrm>
            <a:off x="8237429" y="1752600"/>
            <a:ext cx="16002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Version 4</a:t>
            </a:r>
            <a:endParaRPr lang="en-IN" dirty="0"/>
          </a:p>
        </p:txBody>
      </p:sp>
      <p:sp>
        <p:nvSpPr>
          <p:cNvPr id="17" name="Snip Single Corner Rectangle 16"/>
          <p:cNvSpPr/>
          <p:nvPr/>
        </p:nvSpPr>
        <p:spPr>
          <a:xfrm>
            <a:off x="1371600" y="4267200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C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8" name="Snip Single Corner Rectangle 17"/>
          <p:cNvSpPr/>
          <p:nvPr/>
        </p:nvSpPr>
        <p:spPr>
          <a:xfrm>
            <a:off x="3840269" y="2625374"/>
            <a:ext cx="1066800" cy="573185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A1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9" name="Snip Single Corner Rectangle 18"/>
          <p:cNvSpPr/>
          <p:nvPr/>
        </p:nvSpPr>
        <p:spPr>
          <a:xfrm>
            <a:off x="6156538" y="3459438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B1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0" name="Snip Single Corner Rectangle 19"/>
          <p:cNvSpPr/>
          <p:nvPr/>
        </p:nvSpPr>
        <p:spPr>
          <a:xfrm>
            <a:off x="3840269" y="4267200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C1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1" name="Snip Single Corner Rectangle 20"/>
          <p:cNvSpPr/>
          <p:nvPr/>
        </p:nvSpPr>
        <p:spPr>
          <a:xfrm>
            <a:off x="6156538" y="4252687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C2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2" name="Snip Single Corner Rectangle 21"/>
          <p:cNvSpPr/>
          <p:nvPr/>
        </p:nvSpPr>
        <p:spPr>
          <a:xfrm>
            <a:off x="8504129" y="4245921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C3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cxnSp>
        <p:nvCxnSpPr>
          <p:cNvPr id="23" name="Straight Connector 22"/>
          <p:cNvCxnSpPr>
            <a:stCxn id="11" idx="2"/>
            <a:endCxn id="17" idx="3"/>
          </p:cNvCxnSpPr>
          <p:nvPr/>
        </p:nvCxnSpPr>
        <p:spPr>
          <a:xfrm flipH="1">
            <a:off x="1905000" y="2286000"/>
            <a:ext cx="0" cy="19800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nip Single Corner Rectangle 14"/>
          <p:cNvSpPr/>
          <p:nvPr/>
        </p:nvSpPr>
        <p:spPr>
          <a:xfrm>
            <a:off x="1371600" y="2665892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A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6" name="Snip Single Corner Rectangle 15"/>
          <p:cNvSpPr/>
          <p:nvPr/>
        </p:nvSpPr>
        <p:spPr>
          <a:xfrm>
            <a:off x="1371600" y="3454642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File B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4" name="Snip Single Corner Rectangle 23"/>
          <p:cNvSpPr/>
          <p:nvPr/>
        </p:nvSpPr>
        <p:spPr>
          <a:xfrm>
            <a:off x="6156538" y="2680761"/>
            <a:ext cx="1066800" cy="573185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A1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5" name="Snip Single Corner Rectangle 24"/>
          <p:cNvSpPr/>
          <p:nvPr/>
        </p:nvSpPr>
        <p:spPr>
          <a:xfrm>
            <a:off x="8504129" y="2676758"/>
            <a:ext cx="1066800" cy="573185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A1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6" name="Snip Single Corner Rectangle 25"/>
          <p:cNvSpPr/>
          <p:nvPr/>
        </p:nvSpPr>
        <p:spPr>
          <a:xfrm>
            <a:off x="8504129" y="3462642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B1</a:t>
            </a:r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27" name="Snip Single Corner Rectangle 26"/>
          <p:cNvSpPr/>
          <p:nvPr/>
        </p:nvSpPr>
        <p:spPr>
          <a:xfrm>
            <a:off x="3840269" y="3465506"/>
            <a:ext cx="1066800" cy="533400"/>
          </a:xfrm>
          <a:prstGeom prst="snip1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ysClr val="windowText" lastClr="000000"/>
                </a:solidFill>
              </a:rPr>
              <a:t>B</a:t>
            </a:r>
            <a:endParaRPr lang="en-IN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62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Unique characteristics of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>
                <a:solidFill>
                  <a:srgbClr val="C00000"/>
                </a:solidFill>
              </a:rPr>
              <a:t>Nearly Every Operation Is Local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Nearly every operation in Git </a:t>
            </a:r>
            <a:r>
              <a:rPr lang="en-IN" dirty="0" smtClean="0"/>
              <a:t>requires only </a:t>
            </a:r>
            <a:r>
              <a:rPr lang="en-IN" dirty="0"/>
              <a:t>local files and resources to </a:t>
            </a:r>
            <a:r>
              <a:rPr lang="en-IN" dirty="0" smtClean="0"/>
              <a:t>execute;</a:t>
            </a:r>
            <a:r>
              <a:rPr lang="en-IN" dirty="0"/>
              <a:t> </a:t>
            </a:r>
            <a:r>
              <a:rPr lang="en-IN" dirty="0" smtClean="0"/>
              <a:t>usually </a:t>
            </a:r>
            <a:r>
              <a:rPr lang="en-IN" dirty="0"/>
              <a:t>no information is </a:t>
            </a:r>
            <a:r>
              <a:rPr lang="en-IN" dirty="0" smtClean="0"/>
              <a:t>required </a:t>
            </a:r>
            <a:r>
              <a:rPr lang="en-IN" dirty="0"/>
              <a:t>from </a:t>
            </a:r>
            <a:r>
              <a:rPr lang="en-IN" dirty="0" smtClean="0"/>
              <a:t>other computers </a:t>
            </a:r>
            <a:r>
              <a:rPr lang="en-IN" dirty="0"/>
              <a:t>on </a:t>
            </a:r>
            <a:r>
              <a:rPr lang="en-IN" dirty="0" smtClean="0"/>
              <a:t>the network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is because the entire history of the project is stored in the local computer of every individual, making various operations </a:t>
            </a:r>
            <a:r>
              <a:rPr lang="en-IN" dirty="0" smtClean="0"/>
              <a:t>faster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In order to browse </a:t>
            </a:r>
            <a:r>
              <a:rPr lang="en-IN" dirty="0"/>
              <a:t>the history of the project, Git doesn’t need to </a:t>
            </a:r>
            <a:r>
              <a:rPr lang="en-IN" dirty="0" smtClean="0"/>
              <a:t>get the same from the server </a:t>
            </a:r>
            <a:r>
              <a:rPr lang="en-IN" dirty="0"/>
              <a:t>— it simply </a:t>
            </a:r>
            <a:r>
              <a:rPr lang="en-IN" dirty="0" smtClean="0"/>
              <a:t>takes </a:t>
            </a:r>
            <a:r>
              <a:rPr lang="en-IN" dirty="0"/>
              <a:t>it directly from </a:t>
            </a:r>
            <a:r>
              <a:rPr lang="en-IN" dirty="0" smtClean="0"/>
              <a:t>the user’s </a:t>
            </a:r>
            <a:r>
              <a:rPr lang="en-IN" dirty="0"/>
              <a:t>local database, </a:t>
            </a:r>
            <a:r>
              <a:rPr lang="en-IN" dirty="0" smtClean="0"/>
              <a:t>and the </a:t>
            </a:r>
            <a:r>
              <a:rPr lang="en-IN" dirty="0"/>
              <a:t>same </a:t>
            </a:r>
            <a:r>
              <a:rPr lang="en-IN" dirty="0" smtClean="0"/>
              <a:t>immediately available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53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Unique characteristics of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143000"/>
            <a:ext cx="10160000" cy="48006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>
                <a:solidFill>
                  <a:srgbClr val="C00000"/>
                </a:solidFill>
              </a:rPr>
              <a:t>The three states in Git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In Git, a file resides in one of the three states: </a:t>
            </a:r>
            <a:r>
              <a:rPr lang="en-IN" i="1" dirty="0">
                <a:solidFill>
                  <a:srgbClr val="C00000"/>
                </a:solidFill>
              </a:rPr>
              <a:t>modified</a:t>
            </a:r>
            <a:r>
              <a:rPr lang="en-IN" dirty="0"/>
              <a:t>, </a:t>
            </a:r>
            <a:r>
              <a:rPr lang="en-IN" i="1" dirty="0">
                <a:solidFill>
                  <a:srgbClr val="C00000"/>
                </a:solidFill>
              </a:rPr>
              <a:t>staged</a:t>
            </a:r>
            <a:r>
              <a:rPr lang="en-IN" dirty="0"/>
              <a:t>, and </a:t>
            </a:r>
            <a:r>
              <a:rPr lang="en-IN" i="1" dirty="0">
                <a:solidFill>
                  <a:srgbClr val="C00000"/>
                </a:solidFill>
              </a:rPr>
              <a:t>committed</a:t>
            </a:r>
            <a:r>
              <a:rPr lang="en-IN" i="1" dirty="0"/>
              <a:t>.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solidFill>
                  <a:srgbClr val="C00000"/>
                </a:solidFill>
              </a:rPr>
              <a:t>Modified</a:t>
            </a:r>
            <a:r>
              <a:rPr lang="en-IN" dirty="0"/>
              <a:t> </a:t>
            </a:r>
            <a:r>
              <a:rPr lang="en-IN" dirty="0">
                <a:solidFill>
                  <a:srgbClr val="C00000"/>
                </a:solidFill>
              </a:rPr>
              <a:t>state</a:t>
            </a:r>
            <a:r>
              <a:rPr lang="en-IN" dirty="0" smtClean="0"/>
              <a:t> – a file resides in this state when the file has been changed but the changes have not been committed </a:t>
            </a:r>
            <a:r>
              <a:rPr lang="en-IN" dirty="0"/>
              <a:t>to </a:t>
            </a:r>
            <a:r>
              <a:rPr lang="en-IN" dirty="0" smtClean="0"/>
              <a:t>the </a:t>
            </a:r>
            <a:r>
              <a:rPr lang="en-IN" dirty="0"/>
              <a:t>database </a:t>
            </a:r>
            <a:r>
              <a:rPr lang="en-IN" dirty="0" smtClean="0"/>
              <a:t>yet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>
                <a:solidFill>
                  <a:srgbClr val="C00000"/>
                </a:solidFill>
              </a:rPr>
              <a:t>Staged state - </a:t>
            </a:r>
            <a:r>
              <a:rPr lang="en-IN" dirty="0"/>
              <a:t>a file resides in this state when the file has been </a:t>
            </a:r>
            <a:r>
              <a:rPr lang="en-IN" dirty="0" smtClean="0"/>
              <a:t>marked as </a:t>
            </a:r>
            <a:r>
              <a:rPr lang="en-IN" dirty="0"/>
              <a:t>modified file in its current </a:t>
            </a:r>
            <a:r>
              <a:rPr lang="en-IN" dirty="0" smtClean="0"/>
              <a:t>version and is marked </a:t>
            </a:r>
            <a:r>
              <a:rPr lang="en-IN" dirty="0"/>
              <a:t>to go into </a:t>
            </a:r>
            <a:r>
              <a:rPr lang="en-IN" dirty="0" smtClean="0"/>
              <a:t>the </a:t>
            </a:r>
            <a:r>
              <a:rPr lang="en-IN" dirty="0"/>
              <a:t>next commit </a:t>
            </a:r>
            <a:r>
              <a:rPr lang="en-IN" dirty="0" smtClean="0"/>
              <a:t>snapshot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>
                <a:solidFill>
                  <a:srgbClr val="C00000"/>
                </a:solidFill>
              </a:rPr>
              <a:t>Committed state - </a:t>
            </a:r>
            <a:r>
              <a:rPr lang="en-IN" dirty="0"/>
              <a:t>a file resides in this state </a:t>
            </a:r>
            <a:r>
              <a:rPr lang="en-IN" dirty="0" smtClean="0"/>
              <a:t>is </a:t>
            </a:r>
            <a:r>
              <a:rPr lang="en-IN" dirty="0"/>
              <a:t>safely stored in </a:t>
            </a:r>
            <a:r>
              <a:rPr lang="en-IN" dirty="0" smtClean="0"/>
              <a:t>the </a:t>
            </a:r>
            <a:r>
              <a:rPr lang="en-IN" dirty="0"/>
              <a:t>local </a:t>
            </a:r>
            <a:r>
              <a:rPr lang="en-IN" dirty="0" smtClean="0"/>
              <a:t>database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Hence, a Git project has three </a:t>
            </a:r>
            <a:r>
              <a:rPr lang="en-IN" dirty="0"/>
              <a:t>main </a:t>
            </a:r>
            <a:r>
              <a:rPr lang="en-IN" dirty="0" smtClean="0"/>
              <a:t>sections: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the </a:t>
            </a:r>
            <a:r>
              <a:rPr lang="en-IN" dirty="0"/>
              <a:t>working tree</a:t>
            </a:r>
            <a:r>
              <a:rPr lang="en-IN" dirty="0" smtClean="0"/>
              <a:t>,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the </a:t>
            </a:r>
            <a:r>
              <a:rPr lang="en-IN" dirty="0"/>
              <a:t>staging area, </a:t>
            </a:r>
            <a:endParaRPr lang="en-IN" dirty="0" smtClean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and </a:t>
            </a:r>
            <a:r>
              <a:rPr lang="en-IN" dirty="0"/>
              <a:t>the Git directory.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740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three states in Git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33485" y="5867400"/>
            <a:ext cx="5852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Figure depicting Working tree, Staging Area and Git Directory</a:t>
            </a:r>
            <a:endParaRPr lang="en-IN" dirty="0"/>
          </a:p>
        </p:txBody>
      </p:sp>
      <p:sp>
        <p:nvSpPr>
          <p:cNvPr id="3" name="Rounded Rectangle 2"/>
          <p:cNvSpPr/>
          <p:nvPr/>
        </p:nvSpPr>
        <p:spPr>
          <a:xfrm>
            <a:off x="928914" y="1411514"/>
            <a:ext cx="2133600" cy="9144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Working </a:t>
            </a:r>
            <a:r>
              <a:rPr lang="en-IN" dirty="0" smtClean="0">
                <a:solidFill>
                  <a:schemeClr val="tx1"/>
                </a:solidFill>
              </a:rPr>
              <a:t>Directory</a:t>
            </a:r>
            <a:endParaRPr lang="en-IN" dirty="0" smtClean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648200" y="1411514"/>
            <a:ext cx="2133600" cy="9144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Staging Area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8382000" y="1411514"/>
            <a:ext cx="2133600" cy="9144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. git </a:t>
            </a:r>
            <a:r>
              <a:rPr lang="en-IN" dirty="0" smtClean="0">
                <a:solidFill>
                  <a:schemeClr val="tx1"/>
                </a:solidFill>
              </a:rPr>
              <a:t>directory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 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>
            <a:stCxn id="3" idx="2"/>
          </p:cNvCxnSpPr>
          <p:nvPr/>
        </p:nvCxnSpPr>
        <p:spPr>
          <a:xfrm>
            <a:off x="1995714" y="2325914"/>
            <a:ext cx="0" cy="300808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9448800" y="2325914"/>
            <a:ext cx="0" cy="300808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15000" y="2325914"/>
            <a:ext cx="0" cy="300808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Arrow 5"/>
          <p:cNvSpPr/>
          <p:nvPr/>
        </p:nvSpPr>
        <p:spPr>
          <a:xfrm flipH="1">
            <a:off x="1995714" y="2572305"/>
            <a:ext cx="7453086" cy="240190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6096000" y="2812495"/>
            <a:ext cx="1752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project checkout</a:t>
            </a:r>
            <a:endParaRPr lang="en-IN" dirty="0"/>
          </a:p>
        </p:txBody>
      </p:sp>
      <p:sp>
        <p:nvSpPr>
          <p:cNvPr id="16" name="Right Arrow 15"/>
          <p:cNvSpPr/>
          <p:nvPr/>
        </p:nvSpPr>
        <p:spPr>
          <a:xfrm>
            <a:off x="1988457" y="3589766"/>
            <a:ext cx="3726543" cy="296433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383238" y="3853620"/>
            <a:ext cx="2922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</a:t>
            </a:r>
            <a:r>
              <a:rPr lang="en-IN" dirty="0" smtClean="0"/>
              <a:t>taging fixes or modifications</a:t>
            </a:r>
            <a:endParaRPr lang="en-IN" dirty="0"/>
          </a:p>
        </p:txBody>
      </p:sp>
      <p:sp>
        <p:nvSpPr>
          <p:cNvPr id="18" name="Right Arrow 17"/>
          <p:cNvSpPr/>
          <p:nvPr/>
        </p:nvSpPr>
        <p:spPr>
          <a:xfrm>
            <a:off x="5715000" y="4271382"/>
            <a:ext cx="3726543" cy="296433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/>
          <p:cNvSpPr txBox="1"/>
          <p:nvPr/>
        </p:nvSpPr>
        <p:spPr>
          <a:xfrm>
            <a:off x="6593568" y="4519182"/>
            <a:ext cx="208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</a:t>
            </a:r>
            <a:r>
              <a:rPr lang="en-IN" dirty="0" smtClean="0"/>
              <a:t>ommit the changes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952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three states in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working </a:t>
            </a:r>
            <a:r>
              <a:rPr lang="en-IN" dirty="0" smtClean="0"/>
              <a:t>directory </a:t>
            </a:r>
            <a:r>
              <a:rPr lang="en-IN" dirty="0" smtClean="0"/>
              <a:t>is the single checkout </a:t>
            </a:r>
            <a:r>
              <a:rPr lang="en-IN" dirty="0"/>
              <a:t>of </a:t>
            </a:r>
            <a:r>
              <a:rPr lang="en-IN" dirty="0" smtClean="0"/>
              <a:t>the latest version </a:t>
            </a:r>
            <a:r>
              <a:rPr lang="en-IN" dirty="0"/>
              <a:t>of the project. </a:t>
            </a:r>
            <a:r>
              <a:rPr lang="en-IN" dirty="0" smtClean="0"/>
              <a:t>The project </a:t>
            </a:r>
            <a:r>
              <a:rPr lang="en-IN" dirty="0"/>
              <a:t>files are pulled out of the compressed database in the Git directory and placed on disk for </a:t>
            </a:r>
            <a:r>
              <a:rPr lang="en-IN" dirty="0" smtClean="0"/>
              <a:t>use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staging area is a file, </a:t>
            </a:r>
            <a:r>
              <a:rPr lang="en-IN" dirty="0" smtClean="0"/>
              <a:t>usually </a:t>
            </a:r>
            <a:r>
              <a:rPr lang="en-IN" dirty="0"/>
              <a:t>contained in </a:t>
            </a:r>
            <a:r>
              <a:rPr lang="en-IN" dirty="0" smtClean="0"/>
              <a:t>the </a:t>
            </a:r>
            <a:r>
              <a:rPr lang="en-IN" dirty="0"/>
              <a:t>Git directory, </a:t>
            </a:r>
            <a:r>
              <a:rPr lang="en-IN" dirty="0" smtClean="0"/>
              <a:t>and </a:t>
            </a:r>
            <a:r>
              <a:rPr lang="en-IN" dirty="0"/>
              <a:t>stores </a:t>
            </a:r>
            <a:r>
              <a:rPr lang="en-IN" dirty="0" smtClean="0"/>
              <a:t>the information </a:t>
            </a:r>
            <a:r>
              <a:rPr lang="en-IN" dirty="0"/>
              <a:t>about </a:t>
            </a:r>
            <a:r>
              <a:rPr lang="en-IN" dirty="0" smtClean="0"/>
              <a:t>the files that are staged and are hence marked what go </a:t>
            </a:r>
            <a:r>
              <a:rPr lang="en-IN" dirty="0"/>
              <a:t>into </a:t>
            </a:r>
            <a:r>
              <a:rPr lang="en-IN" dirty="0" smtClean="0"/>
              <a:t>the </a:t>
            </a:r>
            <a:r>
              <a:rPr lang="en-IN" dirty="0"/>
              <a:t>next </a:t>
            </a:r>
            <a:r>
              <a:rPr lang="en-IN" dirty="0" smtClean="0"/>
              <a:t>commit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Git directory is </a:t>
            </a:r>
            <a:r>
              <a:rPr lang="en-IN" dirty="0" smtClean="0"/>
              <a:t>used by </a:t>
            </a:r>
            <a:r>
              <a:rPr lang="en-IN" dirty="0"/>
              <a:t>Git </a:t>
            </a:r>
            <a:r>
              <a:rPr lang="en-IN" dirty="0" smtClean="0"/>
              <a:t>to store </a:t>
            </a:r>
            <a:r>
              <a:rPr lang="en-IN" dirty="0"/>
              <a:t>the metadata and object database for </a:t>
            </a:r>
            <a:r>
              <a:rPr lang="en-IN" dirty="0" smtClean="0"/>
              <a:t>the </a:t>
            </a:r>
            <a:r>
              <a:rPr lang="en-IN" dirty="0"/>
              <a:t>project. This is the most important part of Git, and </a:t>
            </a:r>
            <a:r>
              <a:rPr lang="en-IN" dirty="0" smtClean="0"/>
              <a:t>is copied to the local system when a repository is cloned from a remote repository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57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5112</TotalTime>
  <Words>693</Words>
  <Application>Microsoft Office PowerPoint</Application>
  <PresentationFormat>Widescreen</PresentationFormat>
  <Paragraphs>101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Office Theme</vt:lpstr>
      <vt:lpstr>Working with Git-  Unique Characteristics of Git</vt:lpstr>
      <vt:lpstr>Development goals of Git</vt:lpstr>
      <vt:lpstr>Unique characteristics of Git</vt:lpstr>
      <vt:lpstr>Unique characteristics of Git</vt:lpstr>
      <vt:lpstr>Unique characteristics of Git</vt:lpstr>
      <vt:lpstr>Unique characteristics of Git</vt:lpstr>
      <vt:lpstr>Unique characteristics of Git</vt:lpstr>
      <vt:lpstr>The three states in Git</vt:lpstr>
      <vt:lpstr>The three states in Git</vt:lpstr>
      <vt:lpstr>Basic Git Workflow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401</cp:revision>
  <dcterms:created xsi:type="dcterms:W3CDTF">2018-10-16T06:13:57Z</dcterms:created>
  <dcterms:modified xsi:type="dcterms:W3CDTF">2022-04-25T07:23:20Z</dcterms:modified>
</cp:coreProperties>
</file>

<file path=docProps/thumbnail.jpeg>
</file>